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62" r:id="rId3"/>
    <p:sldId id="256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FFA8"/>
    <a:srgbClr val="FDFFC4"/>
    <a:srgbClr val="FFF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47B708-6229-6800-A43B-46644E37164D}" v="69" dt="2022-09-19T09:07:49.380"/>
    <p1510:client id="{C5034A2A-5892-6FD6-50F6-74324AD2940B}" v="35" dt="2022-09-19T10:31:06.243"/>
    <p1510:client id="{C73FFEF3-70B3-4B14-A1E7-C4788AEE3730}" v="825" dt="2022-09-19T08:11:51.323"/>
    <p1510:client id="{F2355840-6A3C-AF90-C9A9-E51C05327C9D}" v="778" dt="2022-09-19T10:12:57.2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06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4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14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91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71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21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12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0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7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06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9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16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4" descr="One in a crowd">
            <a:extLst>
              <a:ext uri="{FF2B5EF4-FFF2-40B4-BE49-F238E27FC236}">
                <a16:creationId xmlns:a16="http://schemas.microsoft.com/office/drawing/2014/main" id="{C62AAF7C-2FC3-F8BC-B869-A2F30D334C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126" r="-6" b="16860"/>
          <a:stretch/>
        </p:blipFill>
        <p:spPr>
          <a:xfrm>
            <a:off x="20" y="10"/>
            <a:ext cx="12190456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1A31BA-66E0-2E1D-D920-D088C9EDF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6769" y="986412"/>
            <a:ext cx="9923708" cy="10201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err="1">
                <a:solidFill>
                  <a:srgbClr val="FFFF00"/>
                </a:solidFill>
              </a:rPr>
              <a:t>Команда</a:t>
            </a:r>
            <a:endParaRPr lang="en-US" sz="600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E9970-5D6C-9637-CA58-D140421A46FE}"/>
              </a:ext>
            </a:extLst>
          </p:cNvPr>
          <p:cNvSpPr txBox="1"/>
          <p:nvPr/>
        </p:nvSpPr>
        <p:spPr>
          <a:xfrm>
            <a:off x="1984841" y="2540934"/>
            <a:ext cx="5916705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Юрас</a:t>
            </a:r>
            <a:r>
              <a:rPr lang="en-US" sz="2000" b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 </a:t>
            </a: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Назар</a:t>
            </a: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Петравчук</a:t>
            </a:r>
            <a:r>
              <a:rPr lang="en-US" sz="2000" b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 </a:t>
            </a: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Анастасія</a:t>
            </a: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Гайдучик</a:t>
            </a:r>
            <a:r>
              <a:rPr lang="en-US" sz="2000" b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 </a:t>
            </a: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Світлана</a:t>
            </a: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Аппазов</a:t>
            </a:r>
            <a:r>
              <a:rPr lang="en-US" sz="2000" b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 </a:t>
            </a:r>
            <a:r>
              <a:rPr lang="en-US" sz="2000" b="1" err="1">
                <a:solidFill>
                  <a:srgbClr val="FFFF00"/>
                </a:solidFill>
                <a:latin typeface="Georgia Pro"/>
                <a:ea typeface="Calibri"/>
                <a:cs typeface="Calibri"/>
              </a:rPr>
              <a:t>Надір</a:t>
            </a:r>
            <a:endParaRPr lang="en-US" sz="2000" b="1">
              <a:solidFill>
                <a:srgbClr val="FFFF00"/>
              </a:solidFill>
              <a:latin typeface="Georgia Pr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089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C63BE84-A969-9E11-161F-DAB50A067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3" y="2820148"/>
            <a:ext cx="6272213" cy="2623390"/>
          </a:xfrm>
          <a:prstGeom prst="rect">
            <a:avLst/>
          </a:prstGeom>
        </p:spPr>
      </p:pic>
      <p:pic>
        <p:nvPicPr>
          <p:cNvPr id="8" name="Picture 9">
            <a:extLst>
              <a:ext uri="{FF2B5EF4-FFF2-40B4-BE49-F238E27FC236}">
                <a16:creationId xmlns:a16="http://schemas.microsoft.com/office/drawing/2014/main" id="{0CD1DAA4-8646-BAED-8F82-BACF2DE54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938" y="2820148"/>
            <a:ext cx="5640480" cy="26233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C539A4-55BF-7016-295D-36A2A46F0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Проект на github</a:t>
            </a:r>
          </a:p>
        </p:txBody>
      </p:sp>
    </p:spTree>
    <p:extLst>
      <p:ext uri="{BB962C8B-B14F-4D97-AF65-F5344CB8AC3E}">
        <p14:creationId xmlns:p14="http://schemas.microsoft.com/office/powerpoint/2010/main" val="2959061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6E47DD-A6F7-3D6D-3E85-FA019CD0EE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290605" y="-1630507"/>
            <a:ext cx="5770281" cy="3617644"/>
          </a:xfrm>
        </p:spPr>
        <p:txBody>
          <a:bodyPr anchor="b">
            <a:normAutofit/>
          </a:bodyPr>
          <a:lstStyle/>
          <a:p>
            <a:pPr algn="r"/>
            <a:r>
              <a:rPr lang="uk-UA" err="1">
                <a:solidFill>
                  <a:schemeClr val="bg1"/>
                </a:solidFill>
                <a:latin typeface="Gill Sans Nova"/>
                <a:ea typeface="+mj-lt"/>
                <a:cs typeface="+mj-lt"/>
              </a:rPr>
              <a:t>RTicket</a:t>
            </a:r>
            <a:r>
              <a:rPr lang="uk-UA">
                <a:solidFill>
                  <a:schemeClr val="bg1"/>
                </a:solidFill>
                <a:latin typeface="Gill Sans Nova"/>
                <a:ea typeface="+mj-lt"/>
                <a:cs typeface="+mj-lt"/>
              </a:rPr>
              <a:t> </a:t>
            </a:r>
            <a:r>
              <a:rPr lang="uk-UA" err="1">
                <a:solidFill>
                  <a:schemeClr val="bg1"/>
                </a:solidFill>
                <a:latin typeface="Gill Sans Nova"/>
                <a:ea typeface="+mj-lt"/>
                <a:cs typeface="+mj-lt"/>
              </a:rPr>
              <a:t>Finder</a:t>
            </a:r>
            <a:endParaRPr lang="en-US">
              <a:solidFill>
                <a:schemeClr val="bg1"/>
              </a:solidFill>
              <a:latin typeface="Gill Sans Nova"/>
              <a:ea typeface="Calibri Light"/>
              <a:cs typeface="Calibri Light"/>
            </a:endParaRP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5659718" y="4456144"/>
            <a:ext cx="5770281" cy="1327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uk-UA" sz="2200">
                <a:solidFill>
                  <a:srgbClr val="FFFFFF"/>
                </a:solidFill>
                <a:latin typeface="Calibri Light"/>
                <a:ea typeface="Calibri Light"/>
                <a:cs typeface="Calibri Light"/>
              </a:rPr>
              <a:t>Комп'ютерні науки</a:t>
            </a:r>
          </a:p>
          <a:p>
            <a:pPr algn="r"/>
            <a:r>
              <a:rPr lang="uk-UA" sz="2200">
                <a:solidFill>
                  <a:srgbClr val="FFFFFF"/>
                </a:solidFill>
                <a:latin typeface="Calibri Light"/>
                <a:ea typeface="Calibri Light"/>
                <a:cs typeface="Calibri Light"/>
              </a:rPr>
              <a:t>ПМІ-32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D3A804-B287-04F0-9333-E393F5DE423A}"/>
              </a:ext>
            </a:extLst>
          </p:cNvPr>
          <p:cNvSpPr txBox="1"/>
          <p:nvPr/>
        </p:nvSpPr>
        <p:spPr>
          <a:xfrm>
            <a:off x="1001525" y="2557743"/>
            <a:ext cx="448375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  <a:ea typeface="Calibri"/>
                <a:cs typeface="Calibri"/>
              </a:rPr>
              <a:t>Програма</a:t>
            </a: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bg1"/>
                </a:solidFill>
                <a:ea typeface="Calibri"/>
                <a:cs typeface="Calibri"/>
              </a:rPr>
              <a:t>для</a:t>
            </a: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bg1"/>
                </a:solidFill>
                <a:ea typeface="Calibri"/>
                <a:cs typeface="Calibri"/>
              </a:rPr>
              <a:t>броновання</a:t>
            </a: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bg1"/>
                </a:solidFill>
                <a:ea typeface="Calibri"/>
                <a:cs typeface="Calibri"/>
              </a:rPr>
              <a:t>залізничних</a:t>
            </a: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err="1">
                <a:solidFill>
                  <a:schemeClr val="bg1"/>
                </a:solidFill>
                <a:ea typeface="Calibri"/>
                <a:cs typeface="Calibri"/>
              </a:rPr>
              <a:t>квитків</a:t>
            </a:r>
            <a:endParaRPr lang="en-US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024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9154A-4520-5EF2-E503-255002330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Користувач може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16980D52-8E65-D23D-C89B-6AB0E65A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6852" y="2438024"/>
            <a:ext cx="3795932" cy="381834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>
            <a:extLst>
              <a:ext uri="{FF2B5EF4-FFF2-40B4-BE49-F238E27FC236}">
                <a16:creationId xmlns:a16="http://schemas.microsoft.com/office/drawing/2014/main" id="{73C2D6B5-B4EA-1797-CE3C-C8F9B7CEB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3544" y="2516066"/>
            <a:ext cx="5455917" cy="38191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B9AE7C-C254-A940-3DBF-EE27F372554C}"/>
              </a:ext>
            </a:extLst>
          </p:cNvPr>
          <p:cNvSpPr txBox="1"/>
          <p:nvPr/>
        </p:nvSpPr>
        <p:spPr>
          <a:xfrm>
            <a:off x="2036194" y="5846194"/>
            <a:ext cx="369130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Оформити</a:t>
            </a:r>
            <a:r>
              <a:rPr lang="en-US" sz="2000" b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 </a:t>
            </a:r>
            <a:r>
              <a:rPr lang="en-US" sz="2000" b="1" err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квиток</a:t>
            </a:r>
            <a:endParaRPr lang="en-US" sz="2000" b="1">
              <a:highlight>
                <a:srgbClr val="C0C0C0"/>
              </a:highlight>
              <a:latin typeface="Times New Roman"/>
              <a:cs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02E372-8DF6-1BAF-8F9C-5BE7B0B15CB8}"/>
              </a:ext>
            </a:extLst>
          </p:cNvPr>
          <p:cNvSpPr txBox="1"/>
          <p:nvPr/>
        </p:nvSpPr>
        <p:spPr>
          <a:xfrm>
            <a:off x="7781083" y="5849471"/>
            <a:ext cx="336316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Повернути</a:t>
            </a:r>
            <a:r>
              <a:rPr lang="en-US" sz="2000" b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 </a:t>
            </a:r>
            <a:r>
              <a:rPr lang="en-US" sz="2000" b="1" err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квиток</a:t>
            </a:r>
            <a:r>
              <a:rPr lang="en-US" sz="2000" b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 </a:t>
            </a:r>
            <a:r>
              <a:rPr lang="en-US" sz="2000" b="1" err="1">
                <a:highlight>
                  <a:srgbClr val="C0C0C0"/>
                </a:highlight>
                <a:latin typeface="Times New Roman"/>
                <a:ea typeface="Calibri"/>
                <a:cs typeface="Calibri"/>
              </a:rPr>
              <a:t>назад</a:t>
            </a:r>
            <a:endParaRPr lang="en-US" sz="2000" b="1">
              <a:highlight>
                <a:srgbClr val="C0C0C0"/>
              </a:highlight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270632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358224-91B3-EC68-D60B-FD554FA6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097" y="5912153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b="1" kern="1200">
              <a:solidFill>
                <a:schemeClr val="tx1"/>
              </a:solidFill>
              <a:latin typeface="+mj-lt"/>
              <a:ea typeface="Calibri Light"/>
              <a:cs typeface="Calibri Light"/>
            </a:endParaRP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D9BE2C6A-C84D-A0DE-9834-F9DD30995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0704" y="5340022"/>
            <a:ext cx="1972722" cy="1961516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80D35AC5-0782-EFE5-B0AB-FCB3C9510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342" y="350778"/>
            <a:ext cx="2751845" cy="14619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7B1B53-0171-549C-A7E2-668870F4E847}"/>
              </a:ext>
            </a:extLst>
          </p:cNvPr>
          <p:cNvSpPr txBox="1"/>
          <p:nvPr/>
        </p:nvSpPr>
        <p:spPr>
          <a:xfrm>
            <a:off x="-140074" y="1633257"/>
            <a:ext cx="40523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516AB25-6763-E73B-9763-844FBF66B660}"/>
              </a:ext>
            </a:extLst>
          </p:cNvPr>
          <p:cNvSpPr txBox="1"/>
          <p:nvPr/>
        </p:nvSpPr>
        <p:spPr>
          <a:xfrm>
            <a:off x="3376083" y="3055937"/>
            <a:ext cx="13387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b="1"/>
          </a:p>
        </p:txBody>
      </p:sp>
      <p:pic>
        <p:nvPicPr>
          <p:cNvPr id="38" name="Picture 38">
            <a:extLst>
              <a:ext uri="{FF2B5EF4-FFF2-40B4-BE49-F238E27FC236}">
                <a16:creationId xmlns:a16="http://schemas.microsoft.com/office/drawing/2014/main" id="{5963C5E8-4A71-DB72-59B5-881780187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9314" y="54428"/>
            <a:ext cx="1872343" cy="187234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172018AC-F754-022E-A2A8-308F96E757E4}"/>
              </a:ext>
            </a:extLst>
          </p:cNvPr>
          <p:cNvGrpSpPr/>
          <p:nvPr/>
        </p:nvGrpSpPr>
        <p:grpSpPr>
          <a:xfrm>
            <a:off x="353560" y="260855"/>
            <a:ext cx="3550455" cy="1552693"/>
            <a:chOff x="5894389" y="957541"/>
            <a:chExt cx="5553427" cy="2136622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E1DA7B5-691F-28A9-46CA-CFE69E8CD794}"/>
                </a:ext>
              </a:extLst>
            </p:cNvPr>
            <p:cNvGrpSpPr/>
            <p:nvPr/>
          </p:nvGrpSpPr>
          <p:grpSpPr>
            <a:xfrm>
              <a:off x="6634062" y="957541"/>
              <a:ext cx="896471" cy="1518398"/>
              <a:chOff x="6101042" y="733423"/>
              <a:chExt cx="896471" cy="151839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817A3EA-3EC7-83B0-0C80-2260C442FC90}"/>
                  </a:ext>
                </a:extLst>
              </p:cNvPr>
              <p:cNvGrpSpPr/>
              <p:nvPr/>
            </p:nvGrpSpPr>
            <p:grpSpPr>
              <a:xfrm>
                <a:off x="6101042" y="733423"/>
                <a:ext cx="896471" cy="1353112"/>
                <a:chOff x="6067425" y="3400425"/>
                <a:chExt cx="918882" cy="1640679"/>
              </a:xfrm>
            </p:grpSpPr>
            <p:sp>
              <p:nvSpPr>
                <p:cNvPr id="17" name="Circle: Hollow 16">
                  <a:extLst>
                    <a:ext uri="{FF2B5EF4-FFF2-40B4-BE49-F238E27FC236}">
                      <a16:creationId xmlns:a16="http://schemas.microsoft.com/office/drawing/2014/main" id="{F045B9ED-12A0-F873-C47D-A9CB7E6C8E65}"/>
                    </a:ext>
                  </a:extLst>
                </p:cNvPr>
                <p:cNvSpPr/>
                <p:nvPr/>
              </p:nvSpPr>
              <p:spPr>
                <a:xfrm>
                  <a:off x="6067425" y="3400425"/>
                  <a:ext cx="918882" cy="941293"/>
                </a:xfrm>
                <a:prstGeom prst="donu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Isosceles Triangle 17">
                  <a:extLst>
                    <a:ext uri="{FF2B5EF4-FFF2-40B4-BE49-F238E27FC236}">
                      <a16:creationId xmlns:a16="http://schemas.microsoft.com/office/drawing/2014/main" id="{6D64D78B-C701-149B-0C12-48E477A423AA}"/>
                    </a:ext>
                  </a:extLst>
                </p:cNvPr>
                <p:cNvSpPr/>
                <p:nvPr/>
              </p:nvSpPr>
              <p:spPr>
                <a:xfrm flipV="1">
                  <a:off x="6137147" y="4133150"/>
                  <a:ext cx="761721" cy="907954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A37EADC-E314-1703-345C-51F46C793554}"/>
                  </a:ext>
                </a:extLst>
              </p:cNvPr>
              <p:cNvSpPr/>
              <p:nvPr/>
            </p:nvSpPr>
            <p:spPr>
              <a:xfrm flipV="1">
                <a:off x="6252322" y="2117351"/>
                <a:ext cx="593912" cy="134470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384F551-CC39-D1EB-AC9E-BE5FB0C79927}"/>
                </a:ext>
              </a:extLst>
            </p:cNvPr>
            <p:cNvGrpSpPr/>
            <p:nvPr/>
          </p:nvGrpSpPr>
          <p:grpSpPr>
            <a:xfrm>
              <a:off x="9800113" y="957542"/>
              <a:ext cx="896471" cy="1518396"/>
              <a:chOff x="6101042" y="733425"/>
              <a:chExt cx="896471" cy="1518396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537BB5E8-E2FF-C722-891D-5121957983C2}"/>
                  </a:ext>
                </a:extLst>
              </p:cNvPr>
              <p:cNvGrpSpPr/>
              <p:nvPr/>
            </p:nvGrpSpPr>
            <p:grpSpPr>
              <a:xfrm>
                <a:off x="6101042" y="733425"/>
                <a:ext cx="896471" cy="1353113"/>
                <a:chOff x="6067425" y="3400425"/>
                <a:chExt cx="918882" cy="1640679"/>
              </a:xfrm>
            </p:grpSpPr>
            <p:sp>
              <p:nvSpPr>
                <p:cNvPr id="33" name="Circle: Hollow 32">
                  <a:extLst>
                    <a:ext uri="{FF2B5EF4-FFF2-40B4-BE49-F238E27FC236}">
                      <a16:creationId xmlns:a16="http://schemas.microsoft.com/office/drawing/2014/main" id="{09FC05CE-1CB0-473B-DEEC-87AF527E8E8D}"/>
                    </a:ext>
                  </a:extLst>
                </p:cNvPr>
                <p:cNvSpPr/>
                <p:nvPr/>
              </p:nvSpPr>
              <p:spPr>
                <a:xfrm>
                  <a:off x="6067425" y="3400425"/>
                  <a:ext cx="918882" cy="941293"/>
                </a:xfrm>
                <a:prstGeom prst="donut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Isosceles Triangle 33">
                  <a:extLst>
                    <a:ext uri="{FF2B5EF4-FFF2-40B4-BE49-F238E27FC236}">
                      <a16:creationId xmlns:a16="http://schemas.microsoft.com/office/drawing/2014/main" id="{4D9E7D69-FC7A-4480-1A8A-8E91F11BF1B3}"/>
                    </a:ext>
                  </a:extLst>
                </p:cNvPr>
                <p:cNvSpPr/>
                <p:nvPr/>
              </p:nvSpPr>
              <p:spPr>
                <a:xfrm flipV="1">
                  <a:off x="6137147" y="4133150"/>
                  <a:ext cx="761721" cy="907954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F124E0D8-09B8-016D-DD50-6490D43B3418}"/>
                  </a:ext>
                </a:extLst>
              </p:cNvPr>
              <p:cNvSpPr/>
              <p:nvPr/>
            </p:nvSpPr>
            <p:spPr>
              <a:xfrm flipV="1">
                <a:off x="6252322" y="2117351"/>
                <a:ext cx="593912" cy="134470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83F9D08-18ED-A19B-A0FB-F29DC3F6F6A2}"/>
                </a:ext>
              </a:extLst>
            </p:cNvPr>
            <p:cNvSpPr txBox="1"/>
            <p:nvPr/>
          </p:nvSpPr>
          <p:spPr>
            <a:xfrm>
              <a:off x="5894389" y="2719190"/>
              <a:ext cx="2560402" cy="35999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100" b="1" err="1">
                  <a:latin typeface="Bahnschrift"/>
                  <a:ea typeface="Calibri"/>
                  <a:cs typeface="Calibri"/>
                </a:rPr>
                <a:t>Точка</a:t>
              </a:r>
              <a:r>
                <a:rPr lang="en-US" sz="1100" b="1">
                  <a:latin typeface="Bahnschrift"/>
                  <a:ea typeface="Calibri"/>
                  <a:cs typeface="Calibri"/>
                </a:rPr>
                <a:t> </a:t>
              </a:r>
              <a:r>
                <a:rPr lang="en-US" sz="1100" b="1" err="1">
                  <a:latin typeface="Bahnschrift"/>
                  <a:ea typeface="Calibri"/>
                  <a:cs typeface="Calibri"/>
                </a:rPr>
                <a:t>відправлення</a:t>
              </a:r>
              <a:endParaRPr lang="en-US" sz="1100" b="1">
                <a:latin typeface="Bahnschrift"/>
                <a:ea typeface="Calibri"/>
                <a:cs typeface="Calibri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3828EFF-D38A-D948-0586-41807AEE25B2}"/>
                </a:ext>
              </a:extLst>
            </p:cNvPr>
            <p:cNvSpPr txBox="1"/>
            <p:nvPr/>
          </p:nvSpPr>
          <p:spPr>
            <a:xfrm>
              <a:off x="9064186" y="2734168"/>
              <a:ext cx="2383630" cy="35999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100" b="1" err="1">
                  <a:latin typeface="Bahnschrift"/>
                  <a:ea typeface="Calibri"/>
                  <a:cs typeface="Calibri"/>
                </a:rPr>
                <a:t>Точка</a:t>
              </a:r>
              <a:r>
                <a:rPr lang="en-US" sz="1100" b="1">
                  <a:latin typeface="Bahnschrift"/>
                  <a:ea typeface="Calibri"/>
                  <a:cs typeface="Calibri"/>
                </a:rPr>
                <a:t> </a:t>
              </a:r>
              <a:r>
                <a:rPr lang="en-US" sz="1100" b="1" err="1">
                  <a:latin typeface="Bahnschrift"/>
                  <a:ea typeface="Calibri"/>
                  <a:cs typeface="Calibri"/>
                </a:rPr>
                <a:t>призначення</a:t>
              </a:r>
              <a:endParaRPr lang="en-US" sz="1100" b="1">
                <a:latin typeface="Bahnschrift"/>
                <a:ea typeface="Calibri"/>
                <a:cs typeface="Calibri"/>
              </a:endParaRPr>
            </a:p>
          </p:txBody>
        </p:sp>
        <p:pic>
          <p:nvPicPr>
            <p:cNvPr id="39" name="Picture 39">
              <a:extLst>
                <a:ext uri="{FF2B5EF4-FFF2-40B4-BE49-F238E27FC236}">
                  <a16:creationId xmlns:a16="http://schemas.microsoft.com/office/drawing/2014/main" id="{233D8D00-3DBB-711A-81AF-038F7E358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70371" y="1369979"/>
              <a:ext cx="1611087" cy="895866"/>
            </a:xfrm>
            <a:prstGeom prst="rect">
              <a:avLst/>
            </a:prstGeom>
          </p:spPr>
        </p:pic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A596F02B-11FE-37E2-68A9-1B047D763556}"/>
              </a:ext>
            </a:extLst>
          </p:cNvPr>
          <p:cNvSpPr txBox="1"/>
          <p:nvPr/>
        </p:nvSpPr>
        <p:spPr>
          <a:xfrm>
            <a:off x="711536" y="2886550"/>
            <a:ext cx="439782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ea typeface="Calibri"/>
                <a:cs typeface="Calibri"/>
              </a:rPr>
              <a:t>Назва</a:t>
            </a:r>
            <a:r>
              <a:rPr lang="en-US" sz="2400">
                <a:latin typeface="Georgia Pro"/>
                <a:ea typeface="Calibri"/>
                <a:cs typeface="Calibri"/>
              </a:rPr>
              <a:t>, </a:t>
            </a:r>
            <a:r>
              <a:rPr lang="en-US" sz="2400" err="1">
                <a:latin typeface="Georgia Pro"/>
                <a:ea typeface="Calibri"/>
                <a:cs typeface="Calibri"/>
              </a:rPr>
              <a:t>номер</a:t>
            </a:r>
            <a:r>
              <a:rPr lang="en-US" sz="2400">
                <a:latin typeface="Georgia Pro"/>
                <a:ea typeface="Calibri"/>
                <a:cs typeface="Calibri"/>
              </a:rPr>
              <a:t> </a:t>
            </a:r>
            <a:r>
              <a:rPr lang="en-US" sz="2400" err="1">
                <a:latin typeface="Georgia Pro"/>
                <a:ea typeface="Calibri"/>
                <a:cs typeface="Calibri"/>
              </a:rPr>
              <a:t>маршрутів</a:t>
            </a:r>
            <a:endParaRPr lang="en-US" sz="2400">
              <a:latin typeface="Georgia Pro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ea typeface="Calibri"/>
                <a:cs typeface="Calibri"/>
              </a:rPr>
              <a:t>Вид</a:t>
            </a:r>
            <a:r>
              <a:rPr lang="en-US" sz="2400">
                <a:latin typeface="Georgia Pro"/>
                <a:ea typeface="Calibri"/>
                <a:cs typeface="Calibri"/>
              </a:rPr>
              <a:t> </a:t>
            </a:r>
            <a:r>
              <a:rPr lang="en-US" sz="2400" err="1">
                <a:latin typeface="Georgia Pro"/>
                <a:ea typeface="Calibri"/>
                <a:cs typeface="Calibri"/>
              </a:rPr>
              <a:t>вагону</a:t>
            </a:r>
            <a:endParaRPr lang="en-US" sz="2400">
              <a:latin typeface="Georgia Pro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ea typeface="Calibri"/>
                <a:cs typeface="Calibri"/>
              </a:rPr>
              <a:t>Кількість</a:t>
            </a:r>
            <a:r>
              <a:rPr lang="en-US" sz="2400">
                <a:latin typeface="Georgia Pro"/>
                <a:ea typeface="Calibri"/>
                <a:cs typeface="Calibri"/>
              </a:rPr>
              <a:t> </a:t>
            </a:r>
            <a:r>
              <a:rPr lang="en-US" sz="2400" err="1">
                <a:latin typeface="Georgia Pro"/>
                <a:ea typeface="Calibri"/>
                <a:cs typeface="Calibri"/>
              </a:rPr>
              <a:t>вільних</a:t>
            </a:r>
            <a:r>
              <a:rPr lang="en-US" sz="2400">
                <a:latin typeface="Georgia Pro"/>
                <a:ea typeface="Calibri"/>
                <a:cs typeface="Calibri"/>
              </a:rPr>
              <a:t> </a:t>
            </a:r>
            <a:r>
              <a:rPr lang="en-US" sz="2400" err="1">
                <a:latin typeface="Georgia Pro"/>
                <a:ea typeface="Calibri"/>
                <a:cs typeface="Calibri"/>
              </a:rPr>
              <a:t>місць</a:t>
            </a:r>
            <a:endParaRPr lang="en-US" sz="2400">
              <a:latin typeface="Georgia Pro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ea typeface="Calibri"/>
                <a:cs typeface="Calibri"/>
              </a:rPr>
              <a:t>Тривалість</a:t>
            </a:r>
            <a:r>
              <a:rPr lang="en-US" sz="2400">
                <a:latin typeface="Georgia Pro"/>
                <a:ea typeface="Calibri"/>
                <a:cs typeface="Calibri"/>
              </a:rPr>
              <a:t> </a:t>
            </a:r>
            <a:r>
              <a:rPr lang="en-US" sz="2400" err="1">
                <a:latin typeface="Georgia Pro"/>
                <a:ea typeface="Calibri"/>
                <a:cs typeface="Calibri"/>
              </a:rPr>
              <a:t>поїздки</a:t>
            </a:r>
            <a:endParaRPr lang="en-US" sz="2400">
              <a:latin typeface="Georgia Pro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ea typeface="Calibri"/>
                <a:cs typeface="Calibri"/>
              </a:rPr>
              <a:t>Ціна</a:t>
            </a:r>
            <a:endParaRPr lang="en-US" sz="2400">
              <a:latin typeface="Georgia Pro"/>
              <a:ea typeface="Calibri"/>
              <a:cs typeface="Calibri"/>
            </a:endParaRPr>
          </a:p>
          <a:p>
            <a:endParaRPr lang="en-US" sz="2400">
              <a:latin typeface="Calibri"/>
              <a:ea typeface="Calibri"/>
              <a:cs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AD7688-2161-D69E-5951-AB20C0D91B57}"/>
              </a:ext>
            </a:extLst>
          </p:cNvPr>
          <p:cNvCxnSpPr/>
          <p:nvPr/>
        </p:nvCxnSpPr>
        <p:spPr>
          <a:xfrm>
            <a:off x="1361" y="2058762"/>
            <a:ext cx="12126685" cy="87085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AC1D8AC-6E60-00E6-A913-05F2208764F6}"/>
              </a:ext>
            </a:extLst>
          </p:cNvPr>
          <p:cNvSpPr txBox="1"/>
          <p:nvPr/>
        </p:nvSpPr>
        <p:spPr>
          <a:xfrm>
            <a:off x="6812333" y="2198076"/>
            <a:ext cx="53152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err="1">
                <a:latin typeface="Georgia Pro"/>
                <a:cs typeface="Calibri"/>
              </a:rPr>
              <a:t>Додатково</a:t>
            </a:r>
            <a:r>
              <a:rPr lang="en-US" sz="2400" b="1">
                <a:latin typeface="Georgia Pro"/>
                <a:cs typeface="Calibri"/>
              </a:rPr>
              <a:t> </a:t>
            </a:r>
            <a:r>
              <a:rPr lang="en-US" sz="2400" b="1" err="1">
                <a:latin typeface="Georgia Pro"/>
                <a:cs typeface="Calibri"/>
              </a:rPr>
              <a:t>для</a:t>
            </a:r>
            <a:r>
              <a:rPr lang="en-US" sz="2400" b="1">
                <a:latin typeface="Georgia Pro"/>
                <a:cs typeface="Calibri"/>
              </a:rPr>
              <a:t> </a:t>
            </a:r>
            <a:r>
              <a:rPr lang="en-US" sz="2400" b="1" err="1">
                <a:highlight>
                  <a:srgbClr val="FFFF00"/>
                </a:highlight>
                <a:latin typeface="Georgia Pro"/>
                <a:cs typeface="Calibri"/>
              </a:rPr>
              <a:t>авторизованого</a:t>
            </a:r>
            <a:r>
              <a:rPr lang="en-US" sz="2400" b="1">
                <a:highlight>
                  <a:srgbClr val="FFFF00"/>
                </a:highlight>
                <a:latin typeface="Georgia Pro"/>
                <a:cs typeface="Calibri"/>
              </a:rPr>
              <a:t> </a:t>
            </a:r>
            <a:r>
              <a:rPr lang="en-US" sz="2400" b="1" err="1">
                <a:latin typeface="Georgia Pro"/>
                <a:cs typeface="Calibri"/>
              </a:rPr>
              <a:t>користувача</a:t>
            </a:r>
            <a:endParaRPr lang="en-US" sz="2400" b="1">
              <a:latin typeface="Georgia 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B8A04-8814-EB1F-FE5D-73EC67174C86}"/>
              </a:ext>
            </a:extLst>
          </p:cNvPr>
          <p:cNvSpPr txBox="1"/>
          <p:nvPr/>
        </p:nvSpPr>
        <p:spPr>
          <a:xfrm>
            <a:off x="7469798" y="2968624"/>
            <a:ext cx="4136047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cs typeface="Calibri"/>
              </a:rPr>
              <a:t>Відслідковування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історії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поїздок</a:t>
            </a:r>
            <a:endParaRPr lang="en-US" sz="2400">
              <a:latin typeface="Georgia Pro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Georgia Pro"/>
                <a:cs typeface="Calibri"/>
              </a:rPr>
              <a:t>Отримати</a:t>
            </a:r>
            <a:r>
              <a:rPr lang="en-US" sz="2400">
                <a:latin typeface="Georgia Pro"/>
                <a:cs typeface="Calibri"/>
              </a:rPr>
              <a:t> </a:t>
            </a:r>
            <a:r>
              <a:rPr lang="en-US" sz="2400" err="1">
                <a:latin typeface="Georgia Pro"/>
                <a:cs typeface="Calibri"/>
              </a:rPr>
              <a:t>повідомлення</a:t>
            </a:r>
            <a:r>
              <a:rPr lang="en-US" sz="2400">
                <a:latin typeface="Georgia Pro"/>
                <a:cs typeface="Calibri"/>
              </a:rPr>
              <a:t> </a:t>
            </a:r>
            <a:r>
              <a:rPr lang="en-US" sz="2400" err="1">
                <a:latin typeface="Georgia Pro"/>
                <a:cs typeface="Calibri"/>
              </a:rPr>
              <a:t>про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наявність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квитка</a:t>
            </a:r>
            <a:r>
              <a:rPr lang="en-US" sz="2400">
                <a:latin typeface="Georgia Pro"/>
                <a:cs typeface="Calibri"/>
              </a:rPr>
              <a:t>, </a:t>
            </a:r>
            <a:r>
              <a:rPr lang="en-US" sz="2400" err="1">
                <a:latin typeface="Georgia Pro"/>
                <a:cs typeface="Calibri"/>
              </a:rPr>
              <a:t>який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цікавив</a:t>
            </a:r>
            <a:r>
              <a:rPr lang="en-US" sz="2400">
                <a:latin typeface="Georgia Pro"/>
                <a:cs typeface="Calibri"/>
              </a:rPr>
              <a:t>, </a:t>
            </a:r>
            <a:r>
              <a:rPr lang="en-US" sz="2400" err="1">
                <a:latin typeface="Georgia Pro"/>
                <a:cs typeface="Calibri"/>
              </a:rPr>
              <a:t>але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не</a:t>
            </a:r>
            <a:r>
              <a:rPr lang="en-US" sz="2400">
                <a:latin typeface="Georgia Pro"/>
                <a:cs typeface="Calibri"/>
              </a:rPr>
              <a:t> </a:t>
            </a:r>
            <a:r>
              <a:rPr lang="en-US" sz="2400" err="1">
                <a:latin typeface="Georgia Pro"/>
                <a:cs typeface="Calibri"/>
              </a:rPr>
              <a:t>був</a:t>
            </a:r>
            <a:r>
              <a:rPr lang="en-US" sz="2400">
                <a:latin typeface="Georgia Pro"/>
                <a:cs typeface="Calibri"/>
              </a:rPr>
              <a:t> у </a:t>
            </a:r>
            <a:r>
              <a:rPr lang="en-US" sz="2400" err="1">
                <a:latin typeface="Georgia Pro"/>
                <a:cs typeface="Calibri"/>
              </a:rPr>
              <a:t>наявності</a:t>
            </a:r>
            <a:endParaRPr lang="en-US" sz="2400">
              <a:latin typeface="Georgia Pr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err="1">
                <a:latin typeface="Calibri"/>
                <a:cs typeface="Calibri"/>
              </a:rPr>
              <a:t>Бронювання</a:t>
            </a:r>
            <a:endParaRPr lang="en-US" sz="2400" err="1">
              <a:latin typeface="Georgia Pro"/>
              <a:cs typeface="Calibri"/>
            </a:endParaRPr>
          </a:p>
          <a:p>
            <a:endParaRPr lang="en-US" sz="2400">
              <a:latin typeface="Georgia Pr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280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uild="p"/>
      <p:bldP spid="6" grpId="0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29D23EC-B036-592B-83BA-D676700B8A9B}"/>
              </a:ext>
            </a:extLst>
          </p:cNvPr>
          <p:cNvSpPr/>
          <p:nvPr/>
        </p:nvSpPr>
        <p:spPr>
          <a:xfrm>
            <a:off x="2242" y="2241"/>
            <a:ext cx="12191998" cy="1680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33A7DD-8F90-1E80-230A-8CA4DF0D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ea typeface="+mj-lt"/>
                <a:cs typeface="+mj-lt"/>
              </a:rPr>
              <a:t>booking.uz.gov.ua</a:t>
            </a:r>
            <a:endParaRPr lang="en-US">
              <a:latin typeface="Times New Roman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FE0F5E-8164-DF41-A3D3-91A7ADC73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48361" y="-371369"/>
            <a:ext cx="2805567" cy="2805567"/>
          </a:xfr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328AAB8-F10E-D241-7C8E-E07107AB1028}"/>
              </a:ext>
            </a:extLst>
          </p:cNvPr>
          <p:cNvGrpSpPr/>
          <p:nvPr/>
        </p:nvGrpSpPr>
        <p:grpSpPr>
          <a:xfrm>
            <a:off x="6457878" y="2180333"/>
            <a:ext cx="4129367" cy="545584"/>
            <a:chOff x="1191917" y="3118179"/>
            <a:chExt cx="4129367" cy="54558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05D03D9-526D-4F40-2707-BC1EB75A6102}"/>
                </a:ext>
              </a:extLst>
            </p:cNvPr>
            <p:cNvGrpSpPr/>
            <p:nvPr/>
          </p:nvGrpSpPr>
          <p:grpSpPr>
            <a:xfrm>
              <a:off x="1220879" y="3215527"/>
              <a:ext cx="1568824" cy="448236"/>
              <a:chOff x="1220879" y="3215527"/>
              <a:chExt cx="1568824" cy="44823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6C8494C-473D-4FD9-ABB5-3EBA061DA039}"/>
                  </a:ext>
                </a:extLst>
              </p:cNvPr>
              <p:cNvSpPr/>
              <p:nvPr/>
            </p:nvSpPr>
            <p:spPr>
              <a:xfrm>
                <a:off x="1310527" y="3327586"/>
                <a:ext cx="1479176" cy="33617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Calibri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087F278-425B-FC5E-7394-0DC6328E68EA}"/>
                  </a:ext>
                </a:extLst>
              </p:cNvPr>
              <p:cNvSpPr/>
              <p:nvPr/>
            </p:nvSpPr>
            <p:spPr>
              <a:xfrm>
                <a:off x="1220879" y="3215527"/>
                <a:ext cx="1479176" cy="33617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Calibri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1C5C0DC-21E1-1B2B-14BE-871CD330DF5E}"/>
                </a:ext>
              </a:extLst>
            </p:cNvPr>
            <p:cNvSpPr txBox="1"/>
            <p:nvPr/>
          </p:nvSpPr>
          <p:spPr>
            <a:xfrm>
              <a:off x="1191917" y="3118179"/>
              <a:ext cx="4129367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b="1" err="1">
                  <a:latin typeface="Sitka Text"/>
                  <a:cs typeface="Calibri"/>
                </a:rPr>
                <a:t>Плюси</a:t>
              </a:r>
              <a:endParaRPr lang="en-US" sz="2400" b="1" err="1">
                <a:latin typeface="Sitka Text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76DAB18-962C-3AF8-36C6-CC7204F4B122}"/>
              </a:ext>
            </a:extLst>
          </p:cNvPr>
          <p:cNvSpPr txBox="1"/>
          <p:nvPr/>
        </p:nvSpPr>
        <p:spPr>
          <a:xfrm>
            <a:off x="6450566" y="2879122"/>
            <a:ext cx="409855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>
                <a:latin typeface="Sitka Text"/>
                <a:ea typeface="+mn-lt"/>
                <a:cs typeface="+mn-lt"/>
              </a:rPr>
              <a:t>першоджерело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квитків</a:t>
            </a:r>
            <a:endParaRPr lang="en-US" sz="2000">
              <a:latin typeface="Sitka Tex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latin typeface="Sitka Text"/>
                <a:ea typeface="+mn-lt"/>
                <a:cs typeface="+mn-lt"/>
              </a:rPr>
              <a:t>державне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підприємство</a:t>
            </a:r>
            <a:endParaRPr lang="en-US" sz="2000" err="1">
              <a:latin typeface="Sitka Text"/>
              <a:cs typeface="Calibri" panose="020F050202020403020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FB2EE7-2BFA-4B27-623B-FDD17BE2EB5C}"/>
              </a:ext>
            </a:extLst>
          </p:cNvPr>
          <p:cNvGrpSpPr/>
          <p:nvPr/>
        </p:nvGrpSpPr>
        <p:grpSpPr>
          <a:xfrm>
            <a:off x="6443993" y="4517944"/>
            <a:ext cx="4637834" cy="513512"/>
            <a:chOff x="6229070" y="3150252"/>
            <a:chExt cx="4637834" cy="51351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8E30541-2AF4-64A6-B623-44CA0D51CB1B}"/>
                </a:ext>
              </a:extLst>
            </p:cNvPr>
            <p:cNvSpPr/>
            <p:nvPr/>
          </p:nvSpPr>
          <p:spPr>
            <a:xfrm>
              <a:off x="6353175" y="3327587"/>
              <a:ext cx="1479176" cy="33617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Calibri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43E110E-F318-62D8-C892-FC8E50485C8B}"/>
                </a:ext>
              </a:extLst>
            </p:cNvPr>
            <p:cNvSpPr/>
            <p:nvPr/>
          </p:nvSpPr>
          <p:spPr>
            <a:xfrm>
              <a:off x="6263527" y="3215528"/>
              <a:ext cx="1479176" cy="3361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Calibri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B8B7BA0-1FD9-7241-D7CA-3EE72AD46B1F}"/>
                </a:ext>
              </a:extLst>
            </p:cNvPr>
            <p:cNvSpPr txBox="1"/>
            <p:nvPr/>
          </p:nvSpPr>
          <p:spPr>
            <a:xfrm>
              <a:off x="6229070" y="3150252"/>
              <a:ext cx="4637834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b="1" err="1">
                  <a:latin typeface="Sitka Text"/>
                  <a:cs typeface="Calibri"/>
                </a:rPr>
                <a:t>Мінуси</a:t>
              </a:r>
              <a:endParaRPr lang="en-US" sz="2400" b="1" err="1">
                <a:latin typeface="Sitka Text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F25BA10-D384-9455-06C0-BAB27CE55E2E}"/>
              </a:ext>
            </a:extLst>
          </p:cNvPr>
          <p:cNvSpPr txBox="1"/>
          <p:nvPr/>
        </p:nvSpPr>
        <p:spPr>
          <a:xfrm>
            <a:off x="6420181" y="5174891"/>
            <a:ext cx="569818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>
                <a:latin typeface="Sitka Text"/>
                <a:ea typeface="+mn-lt"/>
                <a:cs typeface="+mn-lt"/>
              </a:rPr>
              <a:t>незручна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мобільна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версія</a:t>
            </a:r>
            <a:endParaRPr lang="en-US" sz="2000">
              <a:latin typeface="Sitka Text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latin typeface="Sitka Text"/>
                <a:ea typeface="+mn-lt"/>
                <a:cs typeface="+mn-lt"/>
              </a:rPr>
              <a:t>поганий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зворотній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зв'язок</a:t>
            </a:r>
            <a:r>
              <a:rPr lang="en-US" sz="2000">
                <a:latin typeface="Sitka Text"/>
                <a:ea typeface="+mn-lt"/>
                <a:cs typeface="+mn-lt"/>
              </a:rPr>
              <a:t> з </a:t>
            </a:r>
            <a:r>
              <a:rPr lang="en-US" sz="2000" err="1">
                <a:latin typeface="Sitka Text"/>
                <a:ea typeface="+mn-lt"/>
                <a:cs typeface="+mn-lt"/>
              </a:rPr>
              <a:t>клієнтами</a:t>
            </a:r>
            <a:endParaRPr lang="en-US" sz="2000">
              <a:latin typeface="Sitka Text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latin typeface="Sitka Text"/>
                <a:ea typeface="+mn-lt"/>
                <a:cs typeface="+mn-lt"/>
              </a:rPr>
              <a:t>компанія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монополіст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без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конкурентів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на</a:t>
            </a:r>
            <a:r>
              <a:rPr lang="en-US" sz="2000">
                <a:latin typeface="Sitka Text"/>
                <a:ea typeface="+mn-lt"/>
                <a:cs typeface="+mn-lt"/>
              </a:rPr>
              <a:t> </a:t>
            </a:r>
            <a:r>
              <a:rPr lang="en-US" sz="2000" err="1">
                <a:latin typeface="Sitka Text"/>
                <a:ea typeface="+mn-lt"/>
                <a:cs typeface="+mn-lt"/>
              </a:rPr>
              <a:t>ринку</a:t>
            </a:r>
            <a:endParaRPr lang="en-US" sz="2000" err="1">
              <a:latin typeface="Sitka Text"/>
              <a:cs typeface="Calibri" panose="020F0502020204030204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BAEFCDA-8AD2-1894-03E9-42385B890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62" y="2696204"/>
            <a:ext cx="5976814" cy="290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49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B18A-084E-0E74-5265-37F2A230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41D8E5E8-8054-8ED7-CF40-2DE9F02E4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" y="-2006"/>
            <a:ext cx="12134289" cy="247089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FF75EE-E5F3-E670-9CE6-0FC550D3BBA2}"/>
              </a:ext>
            </a:extLst>
          </p:cNvPr>
          <p:cNvSpPr/>
          <p:nvPr/>
        </p:nvSpPr>
        <p:spPr>
          <a:xfrm>
            <a:off x="7913881" y="2573560"/>
            <a:ext cx="2589996" cy="72608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err="1">
                <a:solidFill>
                  <a:srgbClr val="FFFFF5"/>
                </a:solidFill>
                <a:latin typeface="Calibri Light"/>
                <a:cs typeface="Calibri"/>
              </a:rPr>
              <a:t>Плюси</a:t>
            </a:r>
            <a:endParaRPr lang="en-US" sz="2400" b="1" err="1">
              <a:solidFill>
                <a:srgbClr val="FFFFF5"/>
              </a:solidFill>
              <a:latin typeface="Calibri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B78182-678F-AB05-DB6A-50B31CBE7854}"/>
              </a:ext>
            </a:extLst>
          </p:cNvPr>
          <p:cNvSpPr/>
          <p:nvPr/>
        </p:nvSpPr>
        <p:spPr>
          <a:xfrm>
            <a:off x="7960428" y="5054944"/>
            <a:ext cx="2589996" cy="6870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err="1">
                <a:solidFill>
                  <a:srgbClr val="FFFFF5"/>
                </a:solidFill>
                <a:latin typeface="Calibri Light"/>
                <a:cs typeface="Calibri"/>
              </a:rPr>
              <a:t>Мінуси</a:t>
            </a:r>
            <a:endParaRPr lang="en-US" sz="2400" b="1" err="1">
              <a:solidFill>
                <a:srgbClr val="FFFFF5"/>
              </a:solidFill>
              <a:latin typeface="Calibri Ligh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E6E12E-EA7B-9CDF-C232-1A5A81646749}"/>
              </a:ext>
            </a:extLst>
          </p:cNvPr>
          <p:cNvSpPr/>
          <p:nvPr/>
        </p:nvSpPr>
        <p:spPr>
          <a:xfrm>
            <a:off x="7911656" y="3525271"/>
            <a:ext cx="3608292" cy="1282355"/>
          </a:xfrm>
          <a:prstGeom prst="rect">
            <a:avLst/>
          </a:prstGeom>
          <a:solidFill>
            <a:srgbClr val="89D4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зручний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інтерфейс</a:t>
            </a:r>
            <a:endParaRPr lang="en-US">
              <a:solidFill>
                <a:schemeClr val="tx1"/>
              </a:solidFill>
              <a:latin typeface="Verdana Pro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гарний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зворотній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зв'язок</a:t>
            </a:r>
            <a:endParaRPr lang="en-US">
              <a:solidFill>
                <a:schemeClr val="tx1"/>
              </a:solidFill>
              <a:latin typeface="Verdana Pro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можливість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придбати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авіа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і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автобусні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квитки</a:t>
            </a:r>
            <a:endParaRPr lang="en-US" err="1">
              <a:solidFill>
                <a:schemeClr val="tx1"/>
              </a:solidFill>
              <a:latin typeface="Verdana Pro"/>
              <a:cs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859E40-C0B4-5567-F999-6C322D9C0790}"/>
              </a:ext>
            </a:extLst>
          </p:cNvPr>
          <p:cNvSpPr/>
          <p:nvPr/>
        </p:nvSpPr>
        <p:spPr>
          <a:xfrm>
            <a:off x="7910219" y="5889425"/>
            <a:ext cx="3608292" cy="730681"/>
          </a:xfrm>
          <a:prstGeom prst="rect">
            <a:avLst/>
          </a:prstGeom>
          <a:solidFill>
            <a:srgbClr val="89D4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Наявність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комісії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за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придбання</a:t>
            </a:r>
            <a:r>
              <a:rPr lang="en-US">
                <a:solidFill>
                  <a:schemeClr val="tx1"/>
                </a:solidFill>
                <a:latin typeface="Verdana Pro"/>
                <a:ea typeface="+mn-lt"/>
                <a:cs typeface="+mn-lt"/>
              </a:rPr>
              <a:t> (12%-20%)</a:t>
            </a:r>
            <a:endParaRPr lang="en-US">
              <a:solidFill>
                <a:schemeClr val="tx1"/>
              </a:solidFill>
              <a:latin typeface="Verdana Pro"/>
              <a:cs typeface="Calibri" panose="020F0502020204030204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E76D4D6E-3526-5B31-D014-DBF532E1A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54" y="3427260"/>
            <a:ext cx="7403123" cy="219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animBg="1"/>
      <p:bldP spid="11" grpId="0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Широкий екран</PresentationFormat>
  <Paragraphs>41</Paragraphs>
  <Slides>7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7</vt:i4>
      </vt:variant>
    </vt:vector>
  </HeadingPairs>
  <TitlesOfParts>
    <vt:vector size="17" baseType="lpstr">
      <vt:lpstr>Arial</vt:lpstr>
      <vt:lpstr>Bahnschrift</vt:lpstr>
      <vt:lpstr>Calibri</vt:lpstr>
      <vt:lpstr>Calibri Light</vt:lpstr>
      <vt:lpstr>Georgia Pro</vt:lpstr>
      <vt:lpstr>Gill Sans Nova</vt:lpstr>
      <vt:lpstr>Sitka Text</vt:lpstr>
      <vt:lpstr>Times New Roman</vt:lpstr>
      <vt:lpstr>Verdana Pro</vt:lpstr>
      <vt:lpstr>Office Theme</vt:lpstr>
      <vt:lpstr>Команда</vt:lpstr>
      <vt:lpstr>Проект на github</vt:lpstr>
      <vt:lpstr>RTicket Finder</vt:lpstr>
      <vt:lpstr>Користувач може</vt:lpstr>
      <vt:lpstr>Презентація PowerPoint</vt:lpstr>
      <vt:lpstr>booking.uz.gov.ua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user</cp:lastModifiedBy>
  <cp:revision>21</cp:revision>
  <dcterms:created xsi:type="dcterms:W3CDTF">2022-09-19T06:43:19Z</dcterms:created>
  <dcterms:modified xsi:type="dcterms:W3CDTF">2022-09-19T10:45:33Z</dcterms:modified>
</cp:coreProperties>
</file>

<file path=docProps/thumbnail.jpeg>
</file>